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2DBEC0F-BFFD-4790-9334-337C09BEC6B6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AF17AB23-3966-42BE-8C94-6A0C2702683D}">
      <dgm:prSet/>
      <dgm:spPr/>
      <dgm:t>
        <a:bodyPr/>
        <a:lstStyle/>
        <a:p>
          <a:pPr>
            <a:defRPr cap="all"/>
          </a:pPr>
          <a:r>
            <a:rPr lang="en-US" b="0" i="0"/>
            <a:t>A sequence of instructions are called block of code.</a:t>
          </a:r>
          <a:endParaRPr lang="en-US"/>
        </a:p>
      </dgm:t>
    </dgm:pt>
    <dgm:pt modelId="{DC4A8AD6-7E2F-40C2-B4C6-F13E312A0EDD}" type="parTrans" cxnId="{3FDC60A7-8FE0-44FD-8911-0B0622ECA1C9}">
      <dgm:prSet/>
      <dgm:spPr/>
      <dgm:t>
        <a:bodyPr/>
        <a:lstStyle/>
        <a:p>
          <a:endParaRPr lang="en-US"/>
        </a:p>
      </dgm:t>
    </dgm:pt>
    <dgm:pt modelId="{2FE83484-89B9-4261-93D7-E6304871922E}" type="sibTrans" cxnId="{3FDC60A7-8FE0-44FD-8911-0B0622ECA1C9}">
      <dgm:prSet/>
      <dgm:spPr/>
      <dgm:t>
        <a:bodyPr/>
        <a:lstStyle/>
        <a:p>
          <a:endParaRPr lang="en-US"/>
        </a:p>
      </dgm:t>
    </dgm:pt>
    <dgm:pt modelId="{6FAF5E45-6FA7-4C3B-B242-417C68CA5E8A}">
      <dgm:prSet/>
      <dgm:spPr/>
      <dgm:t>
        <a:bodyPr/>
        <a:lstStyle/>
        <a:p>
          <a:pPr>
            <a:defRPr cap="all"/>
          </a:pPr>
          <a:r>
            <a:rPr lang="en-US" b="0" i="0"/>
            <a:t>Python executes code in a sequence.</a:t>
          </a:r>
          <a:endParaRPr lang="en-US"/>
        </a:p>
      </dgm:t>
    </dgm:pt>
    <dgm:pt modelId="{3C7BFD7E-F6C3-449A-AD97-9BF9038343FF}" type="parTrans" cxnId="{B1266B6E-DFCD-4807-BA5E-166A15C09121}">
      <dgm:prSet/>
      <dgm:spPr/>
      <dgm:t>
        <a:bodyPr/>
        <a:lstStyle/>
        <a:p>
          <a:endParaRPr lang="en-US"/>
        </a:p>
      </dgm:t>
    </dgm:pt>
    <dgm:pt modelId="{3CB0E32C-3D61-4742-9F79-6B6224A5DAC7}" type="sibTrans" cxnId="{B1266B6E-DFCD-4807-BA5E-166A15C09121}">
      <dgm:prSet/>
      <dgm:spPr/>
      <dgm:t>
        <a:bodyPr/>
        <a:lstStyle/>
        <a:p>
          <a:endParaRPr lang="en-US"/>
        </a:p>
      </dgm:t>
    </dgm:pt>
    <dgm:pt modelId="{30C4B6C8-259F-4A35-868A-F9A487DE2CD4}" type="pres">
      <dgm:prSet presAssocID="{72DBEC0F-BFFD-4790-9334-337C09BEC6B6}" presName="root" presStyleCnt="0">
        <dgm:presLayoutVars>
          <dgm:dir/>
          <dgm:resizeHandles val="exact"/>
        </dgm:presLayoutVars>
      </dgm:prSet>
      <dgm:spPr/>
    </dgm:pt>
    <dgm:pt modelId="{7980645E-DD9A-4BE5-AD70-4467CA292E93}" type="pres">
      <dgm:prSet presAssocID="{AF17AB23-3966-42BE-8C94-6A0C2702683D}" presName="compNode" presStyleCnt="0"/>
      <dgm:spPr/>
    </dgm:pt>
    <dgm:pt modelId="{996F6288-F2EF-45F3-A8F5-A2CB1B32DD48}" type="pres">
      <dgm:prSet presAssocID="{AF17AB23-3966-42BE-8C94-6A0C2702683D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EE30D554-D888-47C3-9C16-C3B6A65DE57E}" type="pres">
      <dgm:prSet presAssocID="{AF17AB23-3966-42BE-8C94-6A0C2702683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45EEB696-9399-4DE8-A8FE-06932EB457BC}" type="pres">
      <dgm:prSet presAssocID="{AF17AB23-3966-42BE-8C94-6A0C2702683D}" presName="spaceRect" presStyleCnt="0"/>
      <dgm:spPr/>
    </dgm:pt>
    <dgm:pt modelId="{9660F0B9-29EC-4FEC-89CE-F350966AC712}" type="pres">
      <dgm:prSet presAssocID="{AF17AB23-3966-42BE-8C94-6A0C2702683D}" presName="textRect" presStyleLbl="revTx" presStyleIdx="0" presStyleCnt="2">
        <dgm:presLayoutVars>
          <dgm:chMax val="1"/>
          <dgm:chPref val="1"/>
        </dgm:presLayoutVars>
      </dgm:prSet>
      <dgm:spPr/>
    </dgm:pt>
    <dgm:pt modelId="{EB977AE0-2414-4485-9CEA-64DD92230582}" type="pres">
      <dgm:prSet presAssocID="{2FE83484-89B9-4261-93D7-E6304871922E}" presName="sibTrans" presStyleCnt="0"/>
      <dgm:spPr/>
    </dgm:pt>
    <dgm:pt modelId="{94135035-8A00-4862-8E56-E3E98EA2D57B}" type="pres">
      <dgm:prSet presAssocID="{6FAF5E45-6FA7-4C3B-B242-417C68CA5E8A}" presName="compNode" presStyleCnt="0"/>
      <dgm:spPr/>
    </dgm:pt>
    <dgm:pt modelId="{DFC7F05E-FE91-42B8-AE14-6A8A7D0A0008}" type="pres">
      <dgm:prSet presAssocID="{6FAF5E45-6FA7-4C3B-B242-417C68CA5E8A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94632E5A-B5D6-40B2-96E7-AE26378989C0}" type="pres">
      <dgm:prSet presAssocID="{6FAF5E45-6FA7-4C3B-B242-417C68CA5E8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A365A1B6-8DDF-4CEE-A1CA-13905249099E}" type="pres">
      <dgm:prSet presAssocID="{6FAF5E45-6FA7-4C3B-B242-417C68CA5E8A}" presName="spaceRect" presStyleCnt="0"/>
      <dgm:spPr/>
    </dgm:pt>
    <dgm:pt modelId="{9CF46DFA-AE06-4C90-ACF9-8E18F1A01D15}" type="pres">
      <dgm:prSet presAssocID="{6FAF5E45-6FA7-4C3B-B242-417C68CA5E8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B1266B6E-DFCD-4807-BA5E-166A15C09121}" srcId="{72DBEC0F-BFFD-4790-9334-337C09BEC6B6}" destId="{6FAF5E45-6FA7-4C3B-B242-417C68CA5E8A}" srcOrd="1" destOrd="0" parTransId="{3C7BFD7E-F6C3-449A-AD97-9BF9038343FF}" sibTransId="{3CB0E32C-3D61-4742-9F79-6B6224A5DAC7}"/>
    <dgm:cxn modelId="{FD605B80-E273-46AE-8029-14630BBC5DF9}" type="presOf" srcId="{AF17AB23-3966-42BE-8C94-6A0C2702683D}" destId="{9660F0B9-29EC-4FEC-89CE-F350966AC712}" srcOrd="0" destOrd="0" presId="urn:microsoft.com/office/officeart/2018/5/layout/IconLeafLabelList"/>
    <dgm:cxn modelId="{1DEA059D-77FC-4BB8-94AB-D4A56A5F8486}" type="presOf" srcId="{72DBEC0F-BFFD-4790-9334-337C09BEC6B6}" destId="{30C4B6C8-259F-4A35-868A-F9A487DE2CD4}" srcOrd="0" destOrd="0" presId="urn:microsoft.com/office/officeart/2018/5/layout/IconLeafLabelList"/>
    <dgm:cxn modelId="{3FDC60A7-8FE0-44FD-8911-0B0622ECA1C9}" srcId="{72DBEC0F-BFFD-4790-9334-337C09BEC6B6}" destId="{AF17AB23-3966-42BE-8C94-6A0C2702683D}" srcOrd="0" destOrd="0" parTransId="{DC4A8AD6-7E2F-40C2-B4C6-F13E312A0EDD}" sibTransId="{2FE83484-89B9-4261-93D7-E6304871922E}"/>
    <dgm:cxn modelId="{6756F0B6-2BBC-48DD-86BC-09B97EA163C2}" type="presOf" srcId="{6FAF5E45-6FA7-4C3B-B242-417C68CA5E8A}" destId="{9CF46DFA-AE06-4C90-ACF9-8E18F1A01D15}" srcOrd="0" destOrd="0" presId="urn:microsoft.com/office/officeart/2018/5/layout/IconLeafLabelList"/>
    <dgm:cxn modelId="{DDC3F820-C287-4EAF-9FD3-43C10CC8D93E}" type="presParOf" srcId="{30C4B6C8-259F-4A35-868A-F9A487DE2CD4}" destId="{7980645E-DD9A-4BE5-AD70-4467CA292E93}" srcOrd="0" destOrd="0" presId="urn:microsoft.com/office/officeart/2018/5/layout/IconLeafLabelList"/>
    <dgm:cxn modelId="{43DEEC23-8C86-405C-A44A-64684A0E33DB}" type="presParOf" srcId="{7980645E-DD9A-4BE5-AD70-4467CA292E93}" destId="{996F6288-F2EF-45F3-A8F5-A2CB1B32DD48}" srcOrd="0" destOrd="0" presId="urn:microsoft.com/office/officeart/2018/5/layout/IconLeafLabelList"/>
    <dgm:cxn modelId="{CA6753DA-08AF-4781-A000-C088CEDF5008}" type="presParOf" srcId="{7980645E-DD9A-4BE5-AD70-4467CA292E93}" destId="{EE30D554-D888-47C3-9C16-C3B6A65DE57E}" srcOrd="1" destOrd="0" presId="urn:microsoft.com/office/officeart/2018/5/layout/IconLeafLabelList"/>
    <dgm:cxn modelId="{7F287A51-40D6-46A4-80F8-2965F1140A59}" type="presParOf" srcId="{7980645E-DD9A-4BE5-AD70-4467CA292E93}" destId="{45EEB696-9399-4DE8-A8FE-06932EB457BC}" srcOrd="2" destOrd="0" presId="urn:microsoft.com/office/officeart/2018/5/layout/IconLeafLabelList"/>
    <dgm:cxn modelId="{10CD7F94-D7B9-4311-9344-9B7FDC8A450F}" type="presParOf" srcId="{7980645E-DD9A-4BE5-AD70-4467CA292E93}" destId="{9660F0B9-29EC-4FEC-89CE-F350966AC712}" srcOrd="3" destOrd="0" presId="urn:microsoft.com/office/officeart/2018/5/layout/IconLeafLabelList"/>
    <dgm:cxn modelId="{4C49EDE9-9186-44AD-84CE-486010D76EA3}" type="presParOf" srcId="{30C4B6C8-259F-4A35-868A-F9A487DE2CD4}" destId="{EB977AE0-2414-4485-9CEA-64DD92230582}" srcOrd="1" destOrd="0" presId="urn:microsoft.com/office/officeart/2018/5/layout/IconLeafLabelList"/>
    <dgm:cxn modelId="{74A11AC8-3B83-4AE0-B64A-DB6B6F201793}" type="presParOf" srcId="{30C4B6C8-259F-4A35-868A-F9A487DE2CD4}" destId="{94135035-8A00-4862-8E56-E3E98EA2D57B}" srcOrd="2" destOrd="0" presId="urn:microsoft.com/office/officeart/2018/5/layout/IconLeafLabelList"/>
    <dgm:cxn modelId="{2CAD2E41-CAFD-4B41-BEC5-1AA66637B4B2}" type="presParOf" srcId="{94135035-8A00-4862-8E56-E3E98EA2D57B}" destId="{DFC7F05E-FE91-42B8-AE14-6A8A7D0A0008}" srcOrd="0" destOrd="0" presId="urn:microsoft.com/office/officeart/2018/5/layout/IconLeafLabelList"/>
    <dgm:cxn modelId="{CF8E4EC6-ED82-4B25-BEDA-665A2CD32E1C}" type="presParOf" srcId="{94135035-8A00-4862-8E56-E3E98EA2D57B}" destId="{94632E5A-B5D6-40B2-96E7-AE26378989C0}" srcOrd="1" destOrd="0" presId="urn:microsoft.com/office/officeart/2018/5/layout/IconLeafLabelList"/>
    <dgm:cxn modelId="{690DDB82-D24B-45BE-98F5-5B349D9968F8}" type="presParOf" srcId="{94135035-8A00-4862-8E56-E3E98EA2D57B}" destId="{A365A1B6-8DDF-4CEE-A1CA-13905249099E}" srcOrd="2" destOrd="0" presId="urn:microsoft.com/office/officeart/2018/5/layout/IconLeafLabelList"/>
    <dgm:cxn modelId="{FAE6D92E-3D37-4F2A-841E-AF5E718D308D}" type="presParOf" srcId="{94135035-8A00-4862-8E56-E3E98EA2D57B}" destId="{9CF46DFA-AE06-4C90-ACF9-8E18F1A01D15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6F6288-F2EF-45F3-A8F5-A2CB1B32DD48}">
      <dsp:nvSpPr>
        <dsp:cNvPr id="0" name=""/>
        <dsp:cNvSpPr/>
      </dsp:nvSpPr>
      <dsp:spPr>
        <a:xfrm>
          <a:off x="541101" y="402016"/>
          <a:ext cx="1681312" cy="1681312"/>
        </a:xfrm>
        <a:prstGeom prst="round2DiagRect">
          <a:avLst>
            <a:gd name="adj1" fmla="val 29727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30D554-D888-47C3-9C16-C3B6A65DE57E}">
      <dsp:nvSpPr>
        <dsp:cNvPr id="0" name=""/>
        <dsp:cNvSpPr/>
      </dsp:nvSpPr>
      <dsp:spPr>
        <a:xfrm>
          <a:off x="899414" y="760329"/>
          <a:ext cx="964687" cy="9646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0F0B9-29EC-4FEC-89CE-F350966AC712}">
      <dsp:nvSpPr>
        <dsp:cNvPr id="0" name=""/>
        <dsp:cNvSpPr/>
      </dsp:nvSpPr>
      <dsp:spPr>
        <a:xfrm>
          <a:off x="3633" y="2607017"/>
          <a:ext cx="275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b="0" i="0" kern="1200"/>
            <a:t>A sequence of instructions are called block of code.</a:t>
          </a:r>
          <a:endParaRPr lang="en-US" sz="1700" kern="1200"/>
        </a:p>
      </dsp:txBody>
      <dsp:txXfrm>
        <a:off x="3633" y="2607017"/>
        <a:ext cx="2756250" cy="720000"/>
      </dsp:txXfrm>
    </dsp:sp>
    <dsp:sp modelId="{DFC7F05E-FE91-42B8-AE14-6A8A7D0A0008}">
      <dsp:nvSpPr>
        <dsp:cNvPr id="0" name=""/>
        <dsp:cNvSpPr/>
      </dsp:nvSpPr>
      <dsp:spPr>
        <a:xfrm>
          <a:off x="3779695" y="402016"/>
          <a:ext cx="1681312" cy="1681312"/>
        </a:xfrm>
        <a:prstGeom prst="round2DiagRect">
          <a:avLst>
            <a:gd name="adj1" fmla="val 29727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632E5A-B5D6-40B2-96E7-AE26378989C0}">
      <dsp:nvSpPr>
        <dsp:cNvPr id="0" name=""/>
        <dsp:cNvSpPr/>
      </dsp:nvSpPr>
      <dsp:spPr>
        <a:xfrm>
          <a:off x="4138008" y="760329"/>
          <a:ext cx="964687" cy="9646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F46DFA-AE06-4C90-ACF9-8E18F1A01D15}">
      <dsp:nvSpPr>
        <dsp:cNvPr id="0" name=""/>
        <dsp:cNvSpPr/>
      </dsp:nvSpPr>
      <dsp:spPr>
        <a:xfrm>
          <a:off x="3242226" y="2607017"/>
          <a:ext cx="275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b="0" i="0" kern="1200"/>
            <a:t>Python executes code in a sequence.</a:t>
          </a:r>
          <a:endParaRPr lang="en-US" sz="1700" kern="1200"/>
        </a:p>
      </dsp:txBody>
      <dsp:txXfrm>
        <a:off x="3242226" y="2607017"/>
        <a:ext cx="275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svg>
</file>

<file path=ppt/media/image22.png>
</file>

<file path=ppt/media/image23.sv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0E070-20F0-B94C-FE13-FC69A6B2A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0B2506-EEF5-3B79-273A-F7085B3392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AB9413-A1AD-CC91-858D-8B8323F7F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F2845-86FB-47B0-01DD-B4A7CD43C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E766-A197-4208-00E1-1AEF5670F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9859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5B625-E5D5-28BC-F8E6-ABE28E9A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ACA498-2D13-1A4F-9C3F-6D746DE3AF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5BBA8-F063-630C-DDFA-03CE42D75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2A282-8247-988E-BC7E-C891F4902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37904-5AB1-9FDB-690A-FC8CD235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3927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A2DB76-AD23-16B3-8E63-C5E20C32B3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06F809-4A42-1495-2EAB-B213C78953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5AEE00-3B68-F9F7-9A9A-DA74FD258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A2FCA-34DE-B0CE-821E-45A0751AE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0E568-8E98-57CA-4AEF-72C5192CC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88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CA1B7-6A37-B92F-E82D-78936F936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E8E58-EDE1-DCA0-60FF-E79496E58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D5952-E136-8F44-F3DF-8B1BACFF6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FB61B-D137-6DC1-7451-ACCA21420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08B68-B38F-E552-A3BC-CA3A76EBE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5692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6A7EE-6902-35B1-7224-C2A58EB39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BA3E4-00C3-0518-2164-E7F79B779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F89B2-C8A6-4EE6-1B2A-BCB4A11E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B6527-4BAE-EFA8-BC5A-20FEFEAE5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8F6BE-5F11-BF68-0A51-41DA0C37E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5539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9A940-E84B-FFCA-6707-81507DFE4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6CA00-396C-7C50-E5F1-F596B48AEB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9DD9B-5165-9D8E-495A-E04A4B6AC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D734F4-362E-7099-9EDE-61EBEA8CD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059AB4-F311-F237-0FBE-268B65E89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2F745-9A9E-6ACF-C1F7-74BAAF1E6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676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4ACF1-6C68-C044-BA82-D7FD07A79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EFD9B6-1CFB-A7A6-0960-DFB171004D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0531D-74CC-99DC-AF04-895C65D65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829230-0D34-CFA9-9C3E-DABA3EC058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DF5229-27C5-F1F6-1038-D5DAE68CA9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C26C52-9E60-2D8E-168F-3044EC360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EA87AD-68B9-A89B-351B-A7368DAD8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657DF4-FB92-6467-A5C1-063FA1BB3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7693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B9A55-88EF-6B79-160E-230709453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FCF39A-F5C0-828B-B55F-116BB13DD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209B24-E0AB-B99A-BEA8-DD5D93839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24E50-2AEB-DD72-E8E5-7C62A7363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6718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6C646-CE20-6C1B-2977-DADDDB071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F25A3-743B-1033-8292-4755B9BF3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68295-C56A-C1BC-0990-B6DF9E879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4284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0085E-8630-B2DA-3B8F-6E51FD42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96A71-F036-B72E-201E-3D663912C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85FFDD-ACEC-1685-89AB-4ECC051C1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D1D465-D482-A9BF-BAEF-203D1488B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205656-5D12-97D4-3B9A-DEF49793C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9D238F-D94C-5F7B-47D2-813C0481E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6513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688E6-D817-2C65-CE76-3B6B426D0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AB90C5-51A7-09E3-1E41-0E3A89BD78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C8D38-2FA5-CCE6-C020-A6C3F02B4C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85F35-FBFD-F102-2DD3-4ABEDBCA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D1E39-88A4-9D08-9808-B7BE3EE33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9B7E3-8402-8C6F-3BFC-2A55B3D6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164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F7A687-04CC-E0DD-6C4D-EFB534594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DCAC0-55A6-F879-D78D-AEA2A07C6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681BD-4FF5-C4C2-10F4-626D80B824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CB634F-E720-4E48-ACB6-DD14A39CA4EA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EE31C-B96B-898C-E1C2-474C872FA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86EAC-FEBC-6F40-A458-2DF087042E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24821-8B71-4903-ADE3-4B97C9C69D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1434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0FB4D0D-68D4-EE72-D7AD-1526832D4F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IN" sz="7200" b="1" i="0">
                <a:solidFill>
                  <a:schemeClr val="bg1"/>
                </a:solidFill>
                <a:effectLst/>
                <a:latin typeface="Inter"/>
              </a:rPr>
              <a:t>Logical Operators</a:t>
            </a:r>
            <a:br>
              <a:rPr lang="en-IN" sz="7200" b="1" i="0">
                <a:solidFill>
                  <a:schemeClr val="bg1"/>
                </a:solidFill>
                <a:effectLst/>
                <a:latin typeface="Inter"/>
              </a:rPr>
            </a:br>
            <a:endParaRPr lang="en-IN" sz="7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0802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Maths And Science Formulae">
            <a:extLst>
              <a:ext uri="{FF2B5EF4-FFF2-40B4-BE49-F238E27FC236}">
                <a16:creationId xmlns:a16="http://schemas.microsoft.com/office/drawing/2014/main" id="{FE428C89-4642-5581-501F-81AC7A1C8B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EA94E4-66D3-C505-0793-CDF633D00C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IN" sz="5200" b="1" i="0" dirty="0">
                <a:solidFill>
                  <a:srgbClr val="FFFFFF"/>
                </a:solidFill>
                <a:effectLst/>
                <a:latin typeface="Inter"/>
              </a:rPr>
              <a:t>Conditional Statements</a:t>
            </a:r>
            <a:br>
              <a:rPr lang="en-IN" sz="5200" b="1" i="0" dirty="0">
                <a:solidFill>
                  <a:srgbClr val="FFFFFF"/>
                </a:solidFill>
                <a:effectLst/>
                <a:latin typeface="Inter"/>
              </a:rPr>
            </a:br>
            <a:endParaRPr lang="en-IN" sz="5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743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D7E97A-F417-A3EF-9943-61AF34730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IN" sz="4000" b="0" i="0">
                <a:effectLst/>
                <a:latin typeface="Inter"/>
              </a:rPr>
              <a:t>Block of Code</a:t>
            </a:r>
            <a:br>
              <a:rPr lang="en-IN" sz="4000" b="0" i="0">
                <a:effectLst/>
                <a:latin typeface="Inter"/>
              </a:rPr>
            </a:br>
            <a:endParaRPr lang="en-IN" sz="4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9E5B89-7BF0-8BC1-724F-1F6AF52FEB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96" r="35492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7D2D233-22CA-FFC0-EBB2-3052116CFC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3973967"/>
              </p:ext>
            </p:extLst>
          </p:nvPr>
        </p:nvGraphicFramePr>
        <p:xfrm>
          <a:off x="836680" y="2405067"/>
          <a:ext cx="6002110" cy="37290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40617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3049A-9EA0-9CE2-360E-0EDC9B27B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88" y="891540"/>
            <a:ext cx="5224523" cy="1578308"/>
          </a:xfrm>
        </p:spPr>
        <p:txBody>
          <a:bodyPr>
            <a:normAutofit/>
          </a:bodyPr>
          <a:lstStyle/>
          <a:p>
            <a:r>
              <a:rPr lang="en-IN" sz="4000" b="0" i="0">
                <a:effectLst/>
                <a:latin typeface="Inter"/>
              </a:rPr>
              <a:t>Condition</a:t>
            </a:r>
            <a:br>
              <a:rPr lang="en-IN" sz="4000" b="0" i="0">
                <a:effectLst/>
                <a:latin typeface="Inter"/>
              </a:rPr>
            </a:br>
            <a:endParaRPr lang="en-IN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60FA0-253C-8758-380D-769460741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390" y="2630161"/>
            <a:ext cx="5224521" cy="3332489"/>
          </a:xfrm>
        </p:spPr>
        <p:txBody>
          <a:bodyPr>
            <a:normAutofit/>
          </a:bodyPr>
          <a:lstStyle/>
          <a:p>
            <a:r>
              <a:rPr lang="en-US" sz="2000" b="0" i="0" dirty="0">
                <a:effectLst/>
                <a:latin typeface="Inter"/>
              </a:rPr>
              <a:t>An expression that results in either </a:t>
            </a:r>
            <a:r>
              <a:rPr lang="en-US" sz="2000" b="0" i="0" dirty="0">
                <a:effectLst/>
                <a:latin typeface="var(--base-font-family)"/>
              </a:rPr>
              <a:t>True</a:t>
            </a:r>
            <a:r>
              <a:rPr lang="en-US" sz="2000" dirty="0">
                <a:latin typeface="Inter"/>
              </a:rPr>
              <a:t> </a:t>
            </a:r>
            <a:r>
              <a:rPr lang="en-US" sz="2000" b="0" i="0" dirty="0">
                <a:effectLst/>
                <a:latin typeface="Inter"/>
              </a:rPr>
              <a:t>or </a:t>
            </a:r>
            <a:r>
              <a:rPr lang="en-US" sz="2000" b="0" i="0" dirty="0">
                <a:effectLst/>
                <a:latin typeface="var(--base-font-family)"/>
              </a:rPr>
              <a:t>False</a:t>
            </a:r>
          </a:p>
          <a:p>
            <a:r>
              <a:rPr lang="en-US" sz="2000" b="0" i="1" dirty="0">
                <a:effectLst/>
                <a:latin typeface="var(--base-font-family)"/>
              </a:rPr>
              <a:t>Examples</a:t>
            </a:r>
            <a:r>
              <a:rPr lang="en-US" sz="2000" b="0" i="0" dirty="0">
                <a:effectLst/>
                <a:latin typeface="Inter"/>
              </a:rPr>
              <a:t> </a:t>
            </a:r>
          </a:p>
          <a:p>
            <a:pPr marL="0" indent="0">
              <a:buNone/>
            </a:pPr>
            <a:r>
              <a:rPr lang="en-US" sz="2000" b="0" i="0" dirty="0">
                <a:effectLst/>
                <a:latin typeface="Inter"/>
              </a:rPr>
              <a:t>       </a:t>
            </a:r>
            <a:r>
              <a:rPr lang="en-US" sz="2000" b="0" i="0" dirty="0" err="1">
                <a:effectLst/>
                <a:latin typeface="Inter"/>
              </a:rPr>
              <a:t>i</a:t>
            </a:r>
            <a:r>
              <a:rPr lang="en-US" sz="2000" b="0" i="0" dirty="0">
                <a:effectLst/>
                <a:latin typeface="Inter"/>
              </a:rPr>
              <a:t>. 2 &lt; 3</a:t>
            </a:r>
            <a:br>
              <a:rPr lang="en-US" sz="2000" b="0" i="0" dirty="0">
                <a:effectLst/>
                <a:latin typeface="Inter"/>
              </a:rPr>
            </a:br>
            <a:r>
              <a:rPr lang="en-US" sz="2000" b="0" i="0" dirty="0">
                <a:effectLst/>
                <a:latin typeface="Inter"/>
              </a:rPr>
              <a:t>       ii. a == b</a:t>
            </a:r>
            <a:br>
              <a:rPr lang="en-US" sz="2000" b="0" i="0" dirty="0">
                <a:effectLst/>
                <a:latin typeface="Inter"/>
              </a:rPr>
            </a:br>
            <a:r>
              <a:rPr lang="en-US" sz="2000" b="0" i="0" dirty="0">
                <a:effectLst/>
                <a:latin typeface="Inter"/>
              </a:rPr>
              <a:t>       iii. True</a:t>
            </a:r>
          </a:p>
          <a:p>
            <a:endParaRPr lang="en-US" sz="2000" b="0" i="0" dirty="0">
              <a:effectLst/>
              <a:latin typeface="Inter"/>
            </a:endParaRPr>
          </a:p>
          <a:p>
            <a:pPr marL="0" indent="0">
              <a:buNone/>
            </a:pPr>
            <a:endParaRPr lang="en-IN" sz="2000" dirty="0"/>
          </a:p>
        </p:txBody>
      </p:sp>
      <p:pic>
        <p:nvPicPr>
          <p:cNvPr id="5" name="Picture 4" descr="Complex maths formulae on a blackboard">
            <a:extLst>
              <a:ext uri="{FF2B5EF4-FFF2-40B4-BE49-F238E27FC236}">
                <a16:creationId xmlns:a16="http://schemas.microsoft.com/office/drawing/2014/main" id="{7E9B149C-F11B-6D22-7450-C257666739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87" r="1466" b="1"/>
          <a:stretch/>
        </p:blipFill>
        <p:spPr>
          <a:xfrm>
            <a:off x="6415922" y="891540"/>
            <a:ext cx="5776079" cy="5071110"/>
          </a:xfrm>
          <a:prstGeom prst="rect">
            <a:avLst/>
          </a:prstGeom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7457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A7DE49-DDC6-A73E-37BF-BE9A538E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anchor="b">
            <a:normAutofit/>
          </a:bodyPr>
          <a:lstStyle/>
          <a:p>
            <a:r>
              <a:rPr lang="en-IN" b="0" i="0">
                <a:effectLst/>
                <a:latin typeface="Inter"/>
              </a:rPr>
              <a:t>Conditional Statement</a:t>
            </a:r>
            <a:br>
              <a:rPr lang="en-IN" b="0" i="0">
                <a:effectLst/>
                <a:latin typeface="Inter"/>
              </a:rPr>
            </a:br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4DAE48-8206-93B5-C2E1-7F2D23666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95" y="3274527"/>
            <a:ext cx="5150277" cy="221461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36B66-F494-2609-8052-F8557FDA0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429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000" b="0" i="0">
                <a:effectLst/>
                <a:latin typeface="Inter"/>
              </a:rPr>
              <a:t>Conditional Statement allows you to execute a block of code only when a specific condition is </a:t>
            </a:r>
            <a:r>
              <a:rPr lang="en-US" sz="2000" b="0" i="0">
                <a:effectLst/>
                <a:latin typeface="var(--base-font-family)"/>
              </a:rPr>
              <a:t>True</a:t>
            </a:r>
            <a:endParaRPr lang="en-US" sz="2000" b="0" i="0">
              <a:effectLst/>
              <a:latin typeface="Inter"/>
            </a:endParaRPr>
          </a:p>
          <a:p>
            <a:endParaRPr lang="en-IN" sz="20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70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FA5451-9E79-A6DD-9ACB-E30523630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IN" sz="3600" b="0" i="0">
                <a:effectLst/>
                <a:latin typeface="Inter"/>
              </a:rPr>
              <a:t>Conditional Block</a:t>
            </a:r>
            <a:br>
              <a:rPr lang="en-IN" sz="3600" b="0" i="0">
                <a:effectLst/>
                <a:latin typeface="Inter"/>
              </a:rPr>
            </a:br>
            <a:endParaRPr lang="en-IN" sz="36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A70B5-BF54-4BD9-8E44-B8FA204AB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 b="0" i="0">
                <a:effectLst/>
                <a:latin typeface="Inter"/>
              </a:rPr>
              <a:t>Block of code which executes only if a condition is </a:t>
            </a:r>
            <a:r>
              <a:rPr lang="en-US" sz="1800" b="0" i="0">
                <a:effectLst/>
                <a:latin typeface="var(--base-font-family)"/>
              </a:rPr>
              <a:t>True</a:t>
            </a:r>
            <a:r>
              <a:rPr lang="en-US" sz="1800">
                <a:latin typeface="Inter"/>
              </a:rPr>
              <a:t> </a:t>
            </a:r>
            <a:r>
              <a:rPr lang="en-US" sz="1800" b="0" i="0">
                <a:effectLst/>
                <a:latin typeface="Inter"/>
              </a:rPr>
              <a:t>is called </a:t>
            </a:r>
            <a:r>
              <a:rPr lang="en-US" sz="1800" b="1" i="0">
                <a:effectLst/>
                <a:latin typeface="Inter"/>
              </a:rPr>
              <a:t>Conditional Block</a:t>
            </a:r>
            <a:r>
              <a:rPr lang="en-US" sz="1800" b="0" i="0">
                <a:effectLst/>
                <a:latin typeface="Inter"/>
              </a:rPr>
              <a:t>.</a:t>
            </a:r>
            <a:endParaRPr lang="en-IN" sz="1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68A55-89D5-71A8-1A6D-38C3DDC09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449" y="1726343"/>
            <a:ext cx="5628018" cy="312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82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66A886-0BCD-B70D-AE92-648409ABE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IN" sz="3600" b="0" i="0">
                <a:effectLst/>
                <a:latin typeface="Inter"/>
              </a:rPr>
              <a:t>Indentation</a:t>
            </a:r>
            <a:br>
              <a:rPr lang="en-IN" sz="3600" b="0" i="0">
                <a:effectLst/>
                <a:latin typeface="Inter"/>
              </a:rPr>
            </a:br>
            <a:endParaRPr lang="en-IN" sz="36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1CD55-677A-D9D8-130D-A09B7057F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  <a:latin typeface="var(--base-font-family)"/>
              </a:rPr>
              <a:t>Space(s) in front of the conditional block is called </a:t>
            </a:r>
            <a:r>
              <a:rPr lang="en-US" sz="1800" b="0" i="1">
                <a:effectLst/>
                <a:latin typeface="var(--base-font-family)"/>
              </a:rPr>
              <a:t>indentation</a:t>
            </a:r>
            <a:r>
              <a:rPr lang="en-US" sz="1800" b="0" i="0">
                <a:effectLst/>
                <a:latin typeface="var(--base-font-family)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  <a:latin typeface="var(--base-font-family)"/>
              </a:rPr>
              <a:t>Indentation(spacing) is used to identify Conditional Block.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  <a:latin typeface="var(--base-font-family)"/>
              </a:rPr>
              <a:t>Standard practice is to use </a:t>
            </a:r>
            <a:r>
              <a:rPr lang="en-US" sz="1800" b="0" i="1">
                <a:effectLst/>
                <a:latin typeface="var(--base-font-family)"/>
              </a:rPr>
              <a:t>four spaces</a:t>
            </a:r>
            <a:r>
              <a:rPr lang="en-US" sz="1800" b="0" i="0">
                <a:effectLst/>
                <a:latin typeface="var(--base-font-family)"/>
              </a:rPr>
              <a:t> for indentation.</a:t>
            </a:r>
          </a:p>
          <a:p>
            <a:endParaRPr lang="en-IN" sz="1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54F3251F-88A6-2086-10B2-CCB6823D4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738" y="2496502"/>
            <a:ext cx="5628018" cy="163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99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E18F6E8B-15ED-43C7-94BA-91549A651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F44D0E-D07A-36CD-1CA2-0DB530BA0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3023754"/>
            <a:ext cx="4900144" cy="27369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0" i="0">
                <a:effectLst/>
              </a:rPr>
              <a:t>Possible Mistakes</a:t>
            </a:r>
            <a:br>
              <a:rPr lang="en-US" sz="5400" b="0" i="0">
                <a:effectLst/>
              </a:rPr>
            </a:br>
            <a:endParaRPr lang="en-US" sz="5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1CD79-FF10-BE59-6AC4-5B31A154B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3809" y="1016076"/>
            <a:ext cx="4900143" cy="17098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b="0" i="0">
                <a:effectLst/>
              </a:rPr>
              <a:t>Each statement inside a conditional block should have the same indentation (spacing).</a:t>
            </a:r>
            <a:endParaRPr lang="en-US" sz="200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27766D-22A5-88C8-394A-7BEFC2789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998" y="1190927"/>
            <a:ext cx="4581013" cy="1534998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A73566-303F-9398-89E0-669362DB5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8" y="4427846"/>
            <a:ext cx="4581013" cy="133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290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1C6D63-CE76-5827-5685-7AC80041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1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Correct Code</a:t>
            </a:r>
            <a:br>
              <a:rPr lang="en-US" sz="41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41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60B9A-FFDA-5420-8A93-A6342D354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3199581"/>
            <a:ext cx="11548872" cy="245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0445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BF1CCC-26F6-2441-9F62-7639B17B9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IN" sz="3600" b="0" i="0">
                <a:effectLst/>
                <a:latin typeface="Inter"/>
              </a:rPr>
              <a:t>If - Else Syntax</a:t>
            </a:r>
            <a:br>
              <a:rPr lang="en-IN" sz="3600" b="0" i="0">
                <a:effectLst/>
                <a:latin typeface="Inter"/>
              </a:rPr>
            </a:br>
            <a:endParaRPr lang="en-IN" sz="36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67EA7-26DC-AE2E-DCD4-3CD3B5990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 b="0" i="0">
                <a:effectLst/>
                <a:latin typeface="Inter"/>
              </a:rPr>
              <a:t>When If - Else conditional statement is used, Else block of code executes if the condition is </a:t>
            </a:r>
            <a:r>
              <a:rPr lang="en-US" sz="1800">
                <a:effectLst/>
                <a:latin typeface="var(--base-font-family)"/>
              </a:rPr>
              <a:t>False</a:t>
            </a:r>
            <a:endParaRPr lang="en-US" sz="1800">
              <a:effectLst/>
            </a:endParaRPr>
          </a:p>
          <a:p>
            <a:pPr marL="0" indent="0">
              <a:buNone/>
            </a:pPr>
            <a:br>
              <a:rPr lang="en-US" sz="1800"/>
            </a:br>
            <a:endParaRPr lang="en-IN" sz="1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computer code&#10;&#10;Description automatically generated">
            <a:extLst>
              <a:ext uri="{FF2B5EF4-FFF2-40B4-BE49-F238E27FC236}">
                <a16:creationId xmlns:a16="http://schemas.microsoft.com/office/drawing/2014/main" id="{D553AA4F-80CD-6D91-8435-78605F44B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738" y="2433187"/>
            <a:ext cx="5628018" cy="175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703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85EC21-7D86-786D-E05B-46616980A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5363" y="647700"/>
            <a:ext cx="6721475" cy="158750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928010-C0B2-AF60-50E2-CD5B42A9F6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05363" y="2296318"/>
            <a:ext cx="6721475" cy="226536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525328-CC9A-045D-F699-10E1519F2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5363" y="4632325"/>
            <a:ext cx="6721475" cy="1577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7028CD-A087-8190-263E-646356A05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0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Using If-Else</a:t>
            </a:r>
            <a:br>
              <a:rPr lang="en-US" sz="3600" b="0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26516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B5E70E-295F-2D71-D52E-AFEFF46F2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anchor="b">
            <a:normAutofit/>
          </a:bodyPr>
          <a:lstStyle/>
          <a:p>
            <a:pPr algn="r"/>
            <a:r>
              <a:rPr lang="en-IN" b="1" i="0">
                <a:solidFill>
                  <a:schemeClr val="bg1"/>
                </a:solidFill>
                <a:effectLst/>
                <a:latin typeface="Inter"/>
              </a:rPr>
              <a:t>Logical Operators</a:t>
            </a:r>
            <a:br>
              <a:rPr lang="en-IN" b="1" i="0">
                <a:solidFill>
                  <a:schemeClr val="bg1"/>
                </a:solidFill>
                <a:effectLst/>
                <a:latin typeface="Inter"/>
              </a:rPr>
            </a:br>
            <a:endParaRPr lang="en-IN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0D0E3-57A1-D9C2-FC9F-02AF5D804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The logical operators are used to perform logical operations on Boolean values.</a:t>
            </a:r>
          </a:p>
          <a:p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Gives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var(--base-font-family)"/>
              </a:rPr>
              <a:t>True</a:t>
            </a:r>
            <a:r>
              <a:rPr lang="en-US" sz="2000" dirty="0">
                <a:solidFill>
                  <a:schemeClr val="bg1"/>
                </a:solidFill>
                <a:latin typeface="Inter"/>
              </a:rPr>
              <a:t>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or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var(--base-font-family)"/>
              </a:rPr>
              <a:t>False</a:t>
            </a:r>
            <a:r>
              <a:rPr lang="en-US" sz="2000" dirty="0">
                <a:solidFill>
                  <a:schemeClr val="bg1"/>
                </a:solidFill>
                <a:latin typeface="Inter"/>
              </a:rPr>
              <a:t>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as the result. </a:t>
            </a:r>
          </a:p>
          <a:p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Following are the logical operators </a:t>
            </a:r>
          </a:p>
          <a:p>
            <a:pPr marL="0" indent="0">
              <a:buNone/>
            </a:pPr>
            <a:r>
              <a:rPr lang="en-US" sz="2000" b="0" i="0" dirty="0">
                <a:solidFill>
                  <a:schemeClr val="bg1"/>
                </a:solidFill>
                <a:effectLst/>
                <a:latin typeface="var(--base-font-family)"/>
              </a:rPr>
              <a:t>                         and</a:t>
            </a:r>
          </a:p>
          <a:p>
            <a:pPr marL="0" indent="0">
              <a:buNone/>
            </a:pPr>
            <a:r>
              <a:rPr lang="en-US" sz="2000" b="0" i="0" dirty="0">
                <a:solidFill>
                  <a:schemeClr val="bg1"/>
                </a:solidFill>
                <a:effectLst/>
                <a:latin typeface="var(--base-font-family)"/>
              </a:rPr>
              <a:t>                         or</a:t>
            </a:r>
          </a:p>
          <a:p>
            <a:pPr marL="0" indent="0">
              <a:buNone/>
            </a:pPr>
            <a:r>
              <a:rPr lang="en-US" sz="2000" b="0" i="0" dirty="0">
                <a:solidFill>
                  <a:schemeClr val="bg1"/>
                </a:solidFill>
                <a:effectLst/>
                <a:latin typeface="var(--base-font-family)"/>
              </a:rPr>
              <a:t>                         not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166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AB57E-9C23-AA81-25A5-1DEF6FB11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IN" sz="3200" b="0" i="0">
                <a:effectLst/>
                <a:latin typeface="Inter"/>
              </a:rPr>
              <a:t>Possible Mistakes in If-Else</a:t>
            </a:r>
            <a:br>
              <a:rPr lang="en-IN" sz="3200" b="0" i="0">
                <a:effectLst/>
                <a:latin typeface="Inter"/>
              </a:rPr>
            </a:br>
            <a:endParaRPr lang="en-IN" sz="32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6D758-2C46-85BE-5E93-092C31C08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US" sz="1800" b="0" i="0">
                <a:effectLst/>
                <a:latin typeface="Inter"/>
              </a:rPr>
              <a:t>Else can only be used along with if condition. It is written below if conditional block </a:t>
            </a:r>
            <a:endParaRPr lang="en-IN" sz="1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2DEECC-8BA6-8E26-CC6A-B27C6BC50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1" y="3491510"/>
            <a:ext cx="5791642" cy="2204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34AB4C-8CD2-1D04-C8B7-D25CDFDC8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781" y="3801655"/>
            <a:ext cx="5523082" cy="173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43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52DE8B-6962-0ADB-BE0C-DFA1D6FE61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612105"/>
            <a:ext cx="11658600" cy="218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883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D5DCDB-3600-6CDD-3F66-61632AA44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3" y="1641752"/>
            <a:ext cx="4391025" cy="1323439"/>
          </a:xfrm>
        </p:spPr>
        <p:txBody>
          <a:bodyPr anchor="t">
            <a:normAutofit/>
          </a:bodyPr>
          <a:lstStyle/>
          <a:p>
            <a:r>
              <a:rPr lang="en-IN" sz="3700" b="0" i="0">
                <a:solidFill>
                  <a:schemeClr val="bg1"/>
                </a:solidFill>
                <a:effectLst/>
                <a:latin typeface="Inter"/>
              </a:rPr>
              <a:t>Logical AND Operator</a:t>
            </a:r>
            <a:br>
              <a:rPr lang="en-IN" sz="3700" b="0" i="0">
                <a:solidFill>
                  <a:schemeClr val="bg1"/>
                </a:solidFill>
                <a:effectLst/>
                <a:latin typeface="Inter"/>
              </a:rPr>
            </a:br>
            <a:endParaRPr lang="en-IN" sz="370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0F3540-201F-D826-0B94-A58C95004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314" y="1857532"/>
            <a:ext cx="5260686" cy="12888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A91A5D-AD27-9CCC-0995-7C96B6127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25" y="4367688"/>
            <a:ext cx="6146798" cy="123301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25862-B932-106B-0256-5D721E01F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4" y="3146400"/>
            <a:ext cx="4391025" cy="2454300"/>
          </a:xfrm>
        </p:spPr>
        <p:txBody>
          <a:bodyPr>
            <a:normAutofit/>
          </a:bodyPr>
          <a:lstStyle/>
          <a:p>
            <a:r>
              <a:rPr lang="en-US" sz="2400" b="0" i="0">
                <a:solidFill>
                  <a:schemeClr val="bg1">
                    <a:alpha val="80000"/>
                  </a:schemeClr>
                </a:solidFill>
                <a:effectLst/>
                <a:latin typeface="Inter"/>
              </a:rPr>
              <a:t>Gives </a:t>
            </a:r>
            <a:r>
              <a:rPr lang="en-US" sz="2400" b="0" i="0">
                <a:solidFill>
                  <a:schemeClr val="bg1">
                    <a:alpha val="80000"/>
                  </a:schemeClr>
                </a:solidFill>
                <a:effectLst/>
                <a:latin typeface="var(--base-font-family)"/>
              </a:rPr>
              <a:t>True</a:t>
            </a:r>
            <a:r>
              <a:rPr lang="en-US" sz="2400">
                <a:solidFill>
                  <a:schemeClr val="bg1">
                    <a:alpha val="80000"/>
                  </a:schemeClr>
                </a:solidFill>
                <a:latin typeface="Inter"/>
              </a:rPr>
              <a:t> </a:t>
            </a:r>
            <a:r>
              <a:rPr lang="en-US" sz="2400" b="0" i="0">
                <a:solidFill>
                  <a:schemeClr val="bg1">
                    <a:alpha val="80000"/>
                  </a:schemeClr>
                </a:solidFill>
                <a:effectLst/>
                <a:latin typeface="Inter"/>
              </a:rPr>
              <a:t>if both the booleans are true else, it gives </a:t>
            </a:r>
            <a:r>
              <a:rPr lang="en-US" sz="2400" b="0" i="0">
                <a:solidFill>
                  <a:schemeClr val="bg1">
                    <a:alpha val="80000"/>
                  </a:schemeClr>
                </a:solidFill>
                <a:effectLst/>
                <a:latin typeface="var(--base-font-family)"/>
              </a:rPr>
              <a:t>False</a:t>
            </a:r>
            <a:endParaRPr lang="en-US" sz="2400" b="0" i="0">
              <a:solidFill>
                <a:schemeClr val="bg1">
                  <a:alpha val="80000"/>
                </a:schemeClr>
              </a:solidFill>
              <a:effectLst/>
              <a:latin typeface="Inter"/>
            </a:endParaRPr>
          </a:p>
          <a:p>
            <a:pPr marL="0" indent="0">
              <a:buNone/>
            </a:pPr>
            <a:endParaRPr lang="en-IN" sz="240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IN" sz="240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197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24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AF8317-2322-A4C9-ADD1-1810B6649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988" y="960438"/>
            <a:ext cx="7081838" cy="18240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0819EA-3D3D-1BBD-A268-A3CEA5102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0988" y="2844800"/>
            <a:ext cx="7081838" cy="162718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836B78-7374-3FA1-C7CF-3C9BB983D9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032514" y="4530725"/>
            <a:ext cx="7140312" cy="136048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A0A94C-B73D-28E5-C0CE-658AE0E1E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Examples of Logical AND</a:t>
            </a:r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76503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EBFA83-D4DB-4CA0-B229-9E44634D7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A515A1-4D80-430E-BE0A-71A290516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369E2D-DC2D-34B2-CA0D-F90C4A574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684" y="905011"/>
            <a:ext cx="4804660" cy="1889135"/>
          </a:xfrm>
        </p:spPr>
        <p:txBody>
          <a:bodyPr anchor="b">
            <a:normAutofit/>
          </a:bodyPr>
          <a:lstStyle/>
          <a:p>
            <a:r>
              <a:rPr lang="en-IN" b="0" i="0">
                <a:effectLst/>
                <a:latin typeface="Inter"/>
              </a:rPr>
              <a:t>Logical OR Operator</a:t>
            </a:r>
            <a:br>
              <a:rPr lang="en-IN" b="0" i="0">
                <a:effectLst/>
                <a:latin typeface="Inter"/>
              </a:rPr>
            </a:b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7932C2-3B00-6ADA-AE4C-059590252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08" y="2138510"/>
            <a:ext cx="5275820" cy="12002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249D97-C2B7-795D-536F-733CF07916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808" y="3510204"/>
            <a:ext cx="5765717" cy="14711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F9290-A14F-02DF-BEF6-95CA1AFEF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1684" y="2965592"/>
            <a:ext cx="4804660" cy="2987397"/>
          </a:xfrm>
        </p:spPr>
        <p:txBody>
          <a:bodyPr>
            <a:normAutofit/>
          </a:bodyPr>
          <a:lstStyle/>
          <a:p>
            <a:r>
              <a:rPr lang="en-US" sz="1800" b="0" i="0">
                <a:effectLst/>
                <a:latin typeface="Inter"/>
              </a:rPr>
              <a:t>Gives </a:t>
            </a:r>
            <a:r>
              <a:rPr lang="en-US" sz="1800" b="0" i="0">
                <a:effectLst/>
                <a:latin typeface="var(--base-font-family)"/>
              </a:rPr>
              <a:t>True</a:t>
            </a:r>
            <a:r>
              <a:rPr lang="en-US" sz="1800">
                <a:latin typeface="Inter"/>
              </a:rPr>
              <a:t> </a:t>
            </a:r>
            <a:r>
              <a:rPr lang="en-US" sz="1800" b="0" i="0">
                <a:effectLst/>
                <a:latin typeface="Inter"/>
              </a:rPr>
              <a:t>if any one of the booleans is true else, it gives </a:t>
            </a:r>
            <a:r>
              <a:rPr lang="en-US" sz="1800" b="0" i="0">
                <a:effectLst/>
                <a:latin typeface="var(--base-font-family)"/>
              </a:rPr>
              <a:t>False</a:t>
            </a:r>
            <a:endParaRPr lang="en-US" sz="1800" b="0" i="0">
              <a:effectLst/>
              <a:latin typeface="Inter"/>
            </a:endParaRPr>
          </a:p>
          <a:p>
            <a:pPr marL="0" indent="0">
              <a:buNone/>
            </a:pPr>
            <a:endParaRPr lang="en-IN" sz="1800"/>
          </a:p>
        </p:txBody>
      </p:sp>
    </p:spTree>
    <p:extLst>
      <p:ext uri="{BB962C8B-B14F-4D97-AF65-F5344CB8AC3E}">
        <p14:creationId xmlns:p14="http://schemas.microsoft.com/office/powerpoint/2010/main" val="4075932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rectangle with white text&#10;&#10;Description automatically generated">
            <a:extLst>
              <a:ext uri="{FF2B5EF4-FFF2-40B4-BE49-F238E27FC236}">
                <a16:creationId xmlns:a16="http://schemas.microsoft.com/office/drawing/2014/main" id="{599FF87D-4F86-0FD2-4FB7-225DB60AE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068388"/>
            <a:ext cx="7186613" cy="1336675"/>
          </a:xfrm>
          <a:prstGeom prst="rect">
            <a:avLst/>
          </a:prstGeom>
        </p:spPr>
      </p:pic>
      <p:pic>
        <p:nvPicPr>
          <p:cNvPr id="7" name="Picture 6" descr="A blue rectangle with white text&#10;&#10;Description automatically generated">
            <a:extLst>
              <a:ext uri="{FF2B5EF4-FFF2-40B4-BE49-F238E27FC236}">
                <a16:creationId xmlns:a16="http://schemas.microsoft.com/office/drawing/2014/main" id="{65D15D42-6B49-D8E2-DAFC-F63DCE13F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2462213"/>
            <a:ext cx="7186613" cy="1681163"/>
          </a:xfrm>
          <a:prstGeom prst="rect">
            <a:avLst/>
          </a:prstGeom>
        </p:spPr>
      </p:pic>
      <p:pic>
        <p:nvPicPr>
          <p:cNvPr id="9" name="Picture 8" descr="A blue rectangle with white border&#10;&#10;Description automatically generated">
            <a:extLst>
              <a:ext uri="{FF2B5EF4-FFF2-40B4-BE49-F238E27FC236}">
                <a16:creationId xmlns:a16="http://schemas.microsoft.com/office/drawing/2014/main" id="{2B5739FF-DF2A-24DC-518D-7026BE97E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600" y="4200525"/>
            <a:ext cx="7186613" cy="15811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9CEFD-069A-7D87-0565-B2774BBCF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1" i="0" kern="120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Examples of Logical OR</a:t>
            </a:r>
            <a:endParaRPr lang="en-US" sz="26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74436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CEC401A-BC46-41FC-AD55-F7810C3CF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287F808-5648-477A-80D6-A0F3BF6DF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A116CF9-DCF6-4F08-B01A-D5F353F83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4D26783-C1CA-4BE1-9D40-3EA516AE3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197"/>
            <a:ext cx="11277600" cy="5943606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4FE8A4-8FAD-257F-62B1-A3FA563B6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1676401"/>
            <a:ext cx="4495801" cy="22860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0" i="0">
                <a:effectLst/>
              </a:rPr>
              <a:t>Logical NOT Operator</a:t>
            </a:r>
            <a:br>
              <a:rPr lang="en-US" sz="4800" b="0" i="0">
                <a:effectLst/>
              </a:rPr>
            </a:br>
            <a:endParaRPr lang="en-US" sz="4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BE934-C9C1-C8A0-43E6-AC8278B88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4267200"/>
            <a:ext cx="4495801" cy="9144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000" b="0" i="0">
                <a:solidFill>
                  <a:schemeClr val="tx1">
                    <a:alpha val="55000"/>
                  </a:schemeClr>
                </a:solidFill>
                <a:effectLst/>
              </a:rPr>
              <a:t>Gives the opposite value of the given boolean.</a:t>
            </a:r>
            <a:endParaRPr lang="en-US" sz="3000">
              <a:solidFill>
                <a:schemeClr val="tx1">
                  <a:alpha val="5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7A4F4-3B06-2595-8C7F-E05300CCB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4551" y="1676401"/>
            <a:ext cx="5353050" cy="14999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D6A807-D540-5445-4D4D-73681FFFD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4219200"/>
            <a:ext cx="5181600" cy="109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4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FD451EE1-06AB-4684-8B7A-59133962C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1417" y="2121408"/>
            <a:ext cx="2615184" cy="2615184"/>
          </a:xfrm>
          <a:prstGeom prst="ellipse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402D69F-ABEF-47E0-B154-C6656A2B3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7181" y="802767"/>
            <a:ext cx="7324344" cy="4937760"/>
          </a:xfrm>
          <a:prstGeom prst="rect">
            <a:avLst/>
          </a:prstGeom>
          <a:solidFill>
            <a:srgbClr val="FFFFFF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blue rectangle with white dots&#10;&#10;Description automatically generated">
            <a:extLst>
              <a:ext uri="{FF2B5EF4-FFF2-40B4-BE49-F238E27FC236}">
                <a16:creationId xmlns:a16="http://schemas.microsoft.com/office/drawing/2014/main" id="{B247EEC2-90D5-5B41-C204-3B776B3B4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225" y="1122363"/>
            <a:ext cx="6229350" cy="1392238"/>
          </a:xfrm>
          <a:prstGeom prst="rect">
            <a:avLst/>
          </a:prstGeom>
        </p:spPr>
      </p:pic>
      <p:pic>
        <p:nvPicPr>
          <p:cNvPr id="7" name="Picture 6" descr="A blue rectangle with white text&#10;&#10;Description automatically generated">
            <a:extLst>
              <a:ext uri="{FF2B5EF4-FFF2-40B4-BE49-F238E27FC236}">
                <a16:creationId xmlns:a16="http://schemas.microsoft.com/office/drawing/2014/main" id="{2880A1BE-CFF3-2A2F-853C-9DE52A6CB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4225" y="2568575"/>
            <a:ext cx="6229350" cy="1603375"/>
          </a:xfrm>
          <a:prstGeom prst="rect">
            <a:avLst/>
          </a:prstGeom>
        </p:spPr>
      </p:pic>
      <p:pic>
        <p:nvPicPr>
          <p:cNvPr id="5" name="Content Placeholder 4" descr="A blue rectangle with white background&#10;&#10;Description automatically generated">
            <a:extLst>
              <a:ext uri="{FF2B5EF4-FFF2-40B4-BE49-F238E27FC236}">
                <a16:creationId xmlns:a16="http://schemas.microsoft.com/office/drawing/2014/main" id="{DE12108F-2FBC-5672-C37E-6C2503A20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594225" y="4224338"/>
            <a:ext cx="6229350" cy="119538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D1D988-DA6D-89AB-B4B9-622BF26F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09" y="2286000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000" b="1" i="0" kern="120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Examples of Logical NOT</a:t>
            </a:r>
            <a:endParaRPr lang="en-US" sz="20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36647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569FE2C-0C50-9BBA-5AC4-D1BFAC135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en-IN" sz="4800" b="1">
                <a:solidFill>
                  <a:schemeClr val="bg1"/>
                </a:solidFill>
              </a:rPr>
              <a:t>Note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A82A6062-215E-8B1F-6ADB-5C5C03E27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1800" b="0" i="0">
                <a:solidFill>
                  <a:schemeClr val="bg1"/>
                </a:solidFill>
                <a:effectLst/>
                <a:latin typeface="var(--base-font-family)"/>
              </a:rPr>
              <a:t>Logical </a:t>
            </a:r>
            <a:r>
              <a:rPr lang="en-US" sz="1800" b="0" i="1">
                <a:solidFill>
                  <a:schemeClr val="bg1"/>
                </a:solidFill>
                <a:effectLst/>
                <a:latin typeface="var(--base-font-family)"/>
              </a:rPr>
              <a:t>AND</a:t>
            </a:r>
            <a:r>
              <a:rPr lang="en-US" sz="1800" b="0" i="0">
                <a:solidFill>
                  <a:schemeClr val="bg1"/>
                </a:solidFill>
                <a:effectLst/>
                <a:latin typeface="var(--base-font-family)"/>
              </a:rPr>
              <a:t> Operator gives True if all the booleans are true.</a:t>
            </a:r>
          </a:p>
          <a:p>
            <a:pPr>
              <a:buFont typeface="+mj-lt"/>
              <a:buAutoNum type="arabicPeriod"/>
            </a:pPr>
            <a:r>
              <a:rPr lang="en-US" sz="1800" b="0" i="0">
                <a:solidFill>
                  <a:schemeClr val="bg1"/>
                </a:solidFill>
                <a:effectLst/>
                <a:latin typeface="var(--base-font-family)"/>
              </a:rPr>
              <a:t>Logical </a:t>
            </a:r>
            <a:r>
              <a:rPr lang="en-US" sz="1800" b="0" i="1">
                <a:solidFill>
                  <a:schemeClr val="bg1"/>
                </a:solidFill>
                <a:effectLst/>
                <a:latin typeface="var(--base-font-family)"/>
              </a:rPr>
              <a:t>OR</a:t>
            </a:r>
            <a:r>
              <a:rPr lang="en-US" sz="1800" b="0" i="0">
                <a:solidFill>
                  <a:schemeClr val="bg1"/>
                </a:solidFill>
                <a:effectLst/>
                <a:latin typeface="var(--base-font-family)"/>
              </a:rPr>
              <a:t> Operator gives True</a:t>
            </a:r>
            <a:r>
              <a:rPr lang="en-US" sz="1800">
                <a:solidFill>
                  <a:schemeClr val="bg1"/>
                </a:solidFill>
                <a:latin typeface="var(--base-font-family)"/>
              </a:rPr>
              <a:t> </a:t>
            </a:r>
            <a:r>
              <a:rPr lang="en-US" sz="1800" b="0" i="0">
                <a:solidFill>
                  <a:schemeClr val="bg1"/>
                </a:solidFill>
                <a:effectLst/>
                <a:latin typeface="var(--base-font-family)"/>
              </a:rPr>
              <a:t>if any of the booleans are true.</a:t>
            </a:r>
          </a:p>
          <a:p>
            <a:pPr>
              <a:buFont typeface="+mj-lt"/>
              <a:buAutoNum type="arabicPeriod"/>
            </a:pPr>
            <a:r>
              <a:rPr lang="en-US" sz="1800" b="0" i="0">
                <a:solidFill>
                  <a:schemeClr val="bg1"/>
                </a:solidFill>
                <a:effectLst/>
                <a:latin typeface="var(--base-font-family)"/>
              </a:rPr>
              <a:t>Logical </a:t>
            </a:r>
            <a:r>
              <a:rPr lang="en-US" sz="1800" b="0" i="1">
                <a:solidFill>
                  <a:schemeClr val="bg1"/>
                </a:solidFill>
                <a:effectLst/>
                <a:latin typeface="var(--base-font-family)"/>
              </a:rPr>
              <a:t>NOT</a:t>
            </a:r>
            <a:r>
              <a:rPr lang="en-US" sz="1800" b="0" i="0">
                <a:solidFill>
                  <a:schemeClr val="bg1"/>
                </a:solidFill>
                <a:effectLst/>
                <a:latin typeface="var(--base-font-family)"/>
              </a:rPr>
              <a:t> Operator gives the opposite value</a:t>
            </a:r>
          </a:p>
          <a:p>
            <a:endParaRPr lang="en-IN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783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332</Words>
  <Application>Microsoft Office PowerPoint</Application>
  <PresentationFormat>Widescreen</PresentationFormat>
  <Paragraphs>46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Inter</vt:lpstr>
      <vt:lpstr>var(--base-font-family)</vt:lpstr>
      <vt:lpstr>Office Theme</vt:lpstr>
      <vt:lpstr>Logical Operators </vt:lpstr>
      <vt:lpstr>Logical Operators </vt:lpstr>
      <vt:lpstr>Logical AND Operator </vt:lpstr>
      <vt:lpstr>Examples of Logical AND</vt:lpstr>
      <vt:lpstr>Logical OR Operator </vt:lpstr>
      <vt:lpstr>Examples of Logical OR</vt:lpstr>
      <vt:lpstr>Logical NOT Operator </vt:lpstr>
      <vt:lpstr>Examples of Logical NOT</vt:lpstr>
      <vt:lpstr>Note</vt:lpstr>
      <vt:lpstr>Conditional Statements </vt:lpstr>
      <vt:lpstr>Block of Code </vt:lpstr>
      <vt:lpstr>Condition </vt:lpstr>
      <vt:lpstr>Conditional Statement </vt:lpstr>
      <vt:lpstr>Conditional Block </vt:lpstr>
      <vt:lpstr>Indentation </vt:lpstr>
      <vt:lpstr>Possible Mistakes </vt:lpstr>
      <vt:lpstr>Correct Code </vt:lpstr>
      <vt:lpstr>If - Else Syntax </vt:lpstr>
      <vt:lpstr>Using If-Else </vt:lpstr>
      <vt:lpstr>Possible Mistakes in If-Else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Logical Operators </dc:title>
  <dc:creator>GANGA MAHESH</dc:creator>
  <cp:lastModifiedBy>GANGA MAHESH</cp:lastModifiedBy>
  <cp:revision>1</cp:revision>
  <dcterms:created xsi:type="dcterms:W3CDTF">2023-10-13T10:55:58Z</dcterms:created>
  <dcterms:modified xsi:type="dcterms:W3CDTF">2023-10-13T11:28:04Z</dcterms:modified>
</cp:coreProperties>
</file>

<file path=docProps/thumbnail.jpeg>
</file>